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72"/>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390e7c1ade_0_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a:stCxn id="40" idx="1"/>
          </p:cNvCxnSpPr>
          <p:nvPr/>
        </p:nvCxnSpPr>
        <p:spPr>
          <a:xfrm>
            <a:off x="3033472" y="937660"/>
            <a:ext cx="15900" cy="6687300"/>
          </a:xfrm>
          <a:prstGeom prst="straightConnector1">
            <a:avLst/>
          </a:prstGeom>
          <a:noFill/>
          <a:ln w="9525" cap="flat" cmpd="sng">
            <a:solidFill>
              <a:srgbClr val="CCCCCC"/>
            </a:solidFill>
            <a:prstDash val="solid"/>
            <a:round/>
            <a:headEnd type="none" w="med" len="med"/>
            <a:tailEnd type="none" w="med" len="med"/>
          </a:ln>
        </p:spPr>
      </p:cxnSp>
      <p:sp>
        <p:nvSpPr>
          <p:cNvPr id="41" name="Google Shape;41;p3"/>
          <p:cNvSpPr/>
          <p:nvPr/>
        </p:nvSpPr>
        <p:spPr>
          <a:xfrm>
            <a:off x="172025" y="7617450"/>
            <a:ext cx="7599900" cy="2264100"/>
          </a:xfrm>
          <a:prstGeom prst="rect">
            <a:avLst/>
          </a:prstGeom>
          <a:noFill/>
          <a:ln w="38100"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3"/>
          <p:cNvGrpSpPr/>
          <p:nvPr/>
        </p:nvGrpSpPr>
        <p:grpSpPr>
          <a:xfrm>
            <a:off x="190345" y="900758"/>
            <a:ext cx="7581747" cy="5906"/>
            <a:chOff x="1890075" y="5241175"/>
            <a:chExt cx="4240556" cy="257700"/>
          </a:xfrm>
        </p:grpSpPr>
        <p:sp>
          <p:nvSpPr>
            <p:cNvPr id="43" name="Google Shape;43;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 name="Google Shape;4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7" name="Google Shape;47;p3"/>
          <p:cNvGrpSpPr/>
          <p:nvPr/>
        </p:nvGrpSpPr>
        <p:grpSpPr>
          <a:xfrm>
            <a:off x="190320" y="931759"/>
            <a:ext cx="7581691" cy="5901"/>
            <a:chOff x="1890075" y="5241175"/>
            <a:chExt cx="4240556" cy="257700"/>
          </a:xfrm>
        </p:grpSpPr>
        <p:sp>
          <p:nvSpPr>
            <p:cNvPr id="48" name="Google Shape;4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 name="Google Shape;4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172024" y="10408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4069D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190349" y="2907725"/>
            <a:ext cx="137818" cy="187200"/>
            <a:chOff x="507100" y="1540400"/>
            <a:chExt cx="158375" cy="187200"/>
          </a:xfrm>
        </p:grpSpPr>
        <p:sp>
          <p:nvSpPr>
            <p:cNvPr id="58" name="Google Shape;58;p3"/>
            <p:cNvSpPr/>
            <p:nvPr/>
          </p:nvSpPr>
          <p:spPr>
            <a:xfrm>
              <a:off x="529575" y="1540400"/>
              <a:ext cx="135900" cy="187200"/>
            </a:xfrm>
            <a:prstGeom prst="chevron">
              <a:avLst>
                <a:gd name="adj" fmla="val 50000"/>
              </a:avLst>
            </a:prstGeom>
            <a:solidFill>
              <a:srgbClr val="DB443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172024" y="5506200"/>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3"/>
          <p:cNvSpPr>
            <a:spLocks noGrp="1"/>
          </p:cNvSpPr>
          <p:nvPr>
            <p:ph type="pic" idx="2"/>
          </p:nvPr>
        </p:nvSpPr>
        <p:spPr>
          <a:xfrm>
            <a:off x="3204302" y="1086900"/>
            <a:ext cx="3460800" cy="2845500"/>
          </a:xfrm>
          <a:prstGeom prst="rect">
            <a:avLst/>
          </a:prstGeom>
          <a:noFill/>
          <a:ln w="19050" cap="flat" cmpd="sng">
            <a:solidFill>
              <a:srgbClr val="000000"/>
            </a:solidFill>
            <a:prstDash val="solid"/>
            <a:round/>
            <a:headEnd type="none" w="sm" len="sm"/>
            <a:tailEnd type="none" w="sm" len="sm"/>
          </a:ln>
        </p:spPr>
      </p:sp>
      <p:sp>
        <p:nvSpPr>
          <p:cNvPr id="65" name="Google Shape;65;p3"/>
          <p:cNvSpPr>
            <a:spLocks noGrp="1"/>
          </p:cNvSpPr>
          <p:nvPr>
            <p:ph type="pic" idx="3"/>
          </p:nvPr>
        </p:nvSpPr>
        <p:spPr>
          <a:xfrm>
            <a:off x="4469988" y="4518263"/>
            <a:ext cx="2453400" cy="2398200"/>
          </a:xfrm>
          <a:prstGeom prst="rect">
            <a:avLst/>
          </a:prstGeom>
          <a:noFill/>
          <a:ln w="19050" cap="flat" cmpd="sng">
            <a:solidFill>
              <a:srgbClr val="000000"/>
            </a:solidFill>
            <a:prstDash val="solid"/>
            <a:round/>
            <a:headEnd type="none" w="sm" len="sm"/>
            <a:tailEnd type="none" w="sm" len="sm"/>
          </a:ln>
        </p:spPr>
      </p:sp>
      <p:sp>
        <p:nvSpPr>
          <p:cNvPr id="66" name="Google Shape;66;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67" name="Google Shape;67;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8" name="Google Shape;68;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69" name="Google Shape;69;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0" name="Google Shape;70;p3"/>
          <p:cNvGrpSpPr/>
          <p:nvPr/>
        </p:nvGrpSpPr>
        <p:grpSpPr>
          <a:xfrm>
            <a:off x="172024" y="7607808"/>
            <a:ext cx="137818" cy="187200"/>
            <a:chOff x="507100" y="1997600"/>
            <a:chExt cx="158375" cy="187200"/>
          </a:xfrm>
        </p:grpSpPr>
        <p:sp>
          <p:nvSpPr>
            <p:cNvPr id="71" name="Google Shape;71;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3"/>
        <p:cNvGrpSpPr/>
        <p:nvPr/>
      </p:nvGrpSpPr>
      <p:grpSpPr>
        <a:xfrm>
          <a:off x="0" y="0"/>
          <a:ext cx="0" cy="0"/>
          <a:chOff x="0" y="0"/>
          <a:chExt cx="0" cy="0"/>
        </a:xfrm>
      </p:grpSpPr>
      <p:cxnSp>
        <p:nvCxnSpPr>
          <p:cNvPr id="74" name="Google Shape;74;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5" name="Google Shape;75;p4"/>
          <p:cNvGrpSpPr/>
          <p:nvPr/>
        </p:nvGrpSpPr>
        <p:grpSpPr>
          <a:xfrm>
            <a:off x="404725" y="1681475"/>
            <a:ext cx="6908400" cy="72025"/>
            <a:chOff x="404725" y="1681475"/>
            <a:chExt cx="6908400" cy="72025"/>
          </a:xfrm>
        </p:grpSpPr>
        <p:cxnSp>
          <p:nvCxnSpPr>
            <p:cNvPr id="76" name="Google Shape;76;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77" name="Google Shape;77;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78" name="Google Shape;78;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79" name="Google Shape;79;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0" name="Google Shape;80;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1" name="Google Shape;81;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2" name="Google Shape;82;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3" name="Google Shape;83;p4"/>
          <p:cNvGrpSpPr/>
          <p:nvPr/>
        </p:nvGrpSpPr>
        <p:grpSpPr>
          <a:xfrm>
            <a:off x="417975" y="1885250"/>
            <a:ext cx="2357775" cy="410125"/>
            <a:chOff x="417975" y="1885250"/>
            <a:chExt cx="2357775" cy="410125"/>
          </a:xfrm>
        </p:grpSpPr>
        <p:sp>
          <p:nvSpPr>
            <p:cNvPr id="84" name="Google Shape;84;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4"/>
          <p:cNvGrpSpPr/>
          <p:nvPr/>
        </p:nvGrpSpPr>
        <p:grpSpPr>
          <a:xfrm>
            <a:off x="417975" y="3505200"/>
            <a:ext cx="2357775" cy="410125"/>
            <a:chOff x="265575" y="3352800"/>
            <a:chExt cx="2357775" cy="410125"/>
          </a:xfrm>
        </p:grpSpPr>
        <p:sp>
          <p:nvSpPr>
            <p:cNvPr id="89" name="Google Shape;89;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4"/>
          <p:cNvGrpSpPr/>
          <p:nvPr/>
        </p:nvGrpSpPr>
        <p:grpSpPr>
          <a:xfrm>
            <a:off x="3872113" y="3505200"/>
            <a:ext cx="2357775" cy="410125"/>
            <a:chOff x="3567313" y="3200400"/>
            <a:chExt cx="2357775" cy="410125"/>
          </a:xfrm>
        </p:grpSpPr>
        <p:sp>
          <p:nvSpPr>
            <p:cNvPr id="94" name="Google Shape;94;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4"/>
          <p:cNvGrpSpPr/>
          <p:nvPr/>
        </p:nvGrpSpPr>
        <p:grpSpPr>
          <a:xfrm>
            <a:off x="417963" y="6597750"/>
            <a:ext cx="2357775" cy="410125"/>
            <a:chOff x="-39237" y="6140550"/>
            <a:chExt cx="2357775" cy="410125"/>
          </a:xfrm>
        </p:grpSpPr>
        <p:sp>
          <p:nvSpPr>
            <p:cNvPr id="99" name="Google Shape;99;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4" name="Google Shape;104;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5" name="Google Shape;105;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6" name="Google Shape;106;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7" name="Google Shape;107;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8" name="Google Shape;108;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9" name="Google Shape;109;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0" name="Google Shape;110;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1" name="Google Shape;111;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3" name="Google Shape;113;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4"/>
        <p:cNvGrpSpPr/>
        <p:nvPr/>
      </p:nvGrpSpPr>
      <p:grpSpPr>
        <a:xfrm>
          <a:off x="0" y="0"/>
          <a:ext cx="0" cy="0"/>
          <a:chOff x="0" y="0"/>
          <a:chExt cx="0" cy="0"/>
        </a:xfrm>
      </p:grpSpPr>
      <p:sp>
        <p:nvSpPr>
          <p:cNvPr id="115" name="Google Shape;115;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6" name="Google Shape;116;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7" name="Google Shape;117;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8" name="Google Shape;118;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19" name="Google Shape;119;p5"/>
          <p:cNvGrpSpPr/>
          <p:nvPr/>
        </p:nvGrpSpPr>
        <p:grpSpPr>
          <a:xfrm>
            <a:off x="95351" y="1392509"/>
            <a:ext cx="7581691" cy="5901"/>
            <a:chOff x="1890075" y="5241175"/>
            <a:chExt cx="4240556" cy="257700"/>
          </a:xfrm>
        </p:grpSpPr>
        <p:sp>
          <p:nvSpPr>
            <p:cNvPr id="120" name="Google Shape;120;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1" name="Google Shape;121;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2" name="Google Shape;122;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3" name="Google Shape;123;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4" name="Google Shape;124;p5"/>
          <p:cNvGrpSpPr/>
          <p:nvPr/>
        </p:nvGrpSpPr>
        <p:grpSpPr>
          <a:xfrm>
            <a:off x="95351" y="4542984"/>
            <a:ext cx="7581691" cy="5901"/>
            <a:chOff x="1890075" y="5241175"/>
            <a:chExt cx="4240556" cy="257700"/>
          </a:xfrm>
        </p:grpSpPr>
        <p:sp>
          <p:nvSpPr>
            <p:cNvPr id="125" name="Google Shape;125;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8" name="Google Shape;128;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29" name="Google Shape;129;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2" name="Google Shape;132;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4" name="Google Shape;134;p5"/>
          <p:cNvGrpSpPr/>
          <p:nvPr/>
        </p:nvGrpSpPr>
        <p:grpSpPr>
          <a:xfrm>
            <a:off x="95351" y="7362159"/>
            <a:ext cx="7581691" cy="5901"/>
            <a:chOff x="1890075" y="5241175"/>
            <a:chExt cx="4240556" cy="257700"/>
          </a:xfrm>
        </p:grpSpPr>
        <p:sp>
          <p:nvSpPr>
            <p:cNvPr id="135" name="Google Shape;135;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6" name="Google Shape;136;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7" name="Google Shape;137;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8" name="Google Shape;138;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9" name="Google Shape;139;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0"/>
        <p:cNvGrpSpPr/>
        <p:nvPr/>
      </p:nvGrpSpPr>
      <p:grpSpPr>
        <a:xfrm>
          <a:off x="0" y="0"/>
          <a:ext cx="0" cy="0"/>
          <a:chOff x="0" y="0"/>
          <a:chExt cx="0" cy="0"/>
        </a:xfrm>
      </p:grpSpPr>
      <p:sp>
        <p:nvSpPr>
          <p:cNvPr id="141" name="Google Shape;141;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2" name="Google Shape;142;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3" name="Google Shape;143;p6"/>
          <p:cNvGrpSpPr/>
          <p:nvPr/>
        </p:nvGrpSpPr>
        <p:grpSpPr>
          <a:xfrm>
            <a:off x="-16250" y="9048087"/>
            <a:ext cx="7804900" cy="1072407"/>
            <a:chOff x="-19118" y="4617750"/>
            <a:chExt cx="9182236" cy="548378"/>
          </a:xfrm>
        </p:grpSpPr>
        <p:sp>
          <p:nvSpPr>
            <p:cNvPr id="144" name="Google Shape;144;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5" name="Google Shape;145;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8"/>
          <p:cNvSpPr txBox="1">
            <a:spLocks noGrp="1"/>
          </p:cNvSpPr>
          <p:nvPr>
            <p:ph type="title"/>
          </p:nvPr>
        </p:nvSpPr>
        <p:spPr>
          <a:xfrm>
            <a:off x="190350" y="11200"/>
            <a:ext cx="72909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Regression Assumptions After Modeling</a:t>
            </a:r>
            <a:endParaRPr/>
          </a:p>
        </p:txBody>
      </p:sp>
      <p:sp>
        <p:nvSpPr>
          <p:cNvPr id="152" name="Google Shape;152;p8"/>
          <p:cNvSpPr txBox="1"/>
          <p:nvPr/>
        </p:nvSpPr>
        <p:spPr>
          <a:xfrm>
            <a:off x="190350" y="3088349"/>
            <a:ext cx="2802300" cy="169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50" dirty="0">
                <a:solidFill>
                  <a:schemeClr val="accent2"/>
                </a:solidFill>
                <a:latin typeface="Times New Roman" panose="02020603050405020304" pitchFamily="18" charset="0"/>
                <a:ea typeface="Google Sans"/>
                <a:cs typeface="Times New Roman" panose="02020603050405020304" pitchFamily="18" charset="0"/>
                <a:sym typeface="Google Sans"/>
              </a:rPr>
              <a:t>The Automatidata data team chose to create a multiple linear regression (MLR) model based on the type and distribution of data provided. The MLR model showed a successful model that estimates taxi cab fares prior to the ride.</a:t>
            </a:r>
            <a:endParaRPr sz="115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0" lvl="0" indent="0" algn="l" rtl="0">
              <a:lnSpc>
                <a:spcPct val="100000"/>
              </a:lnSpc>
              <a:spcBef>
                <a:spcPts val="0"/>
              </a:spcBef>
              <a:spcAft>
                <a:spcPts val="0"/>
              </a:spcAft>
              <a:buNone/>
            </a:pPr>
            <a:endParaRPr sz="115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0" lvl="0" indent="0" algn="l" rtl="0">
              <a:lnSpc>
                <a:spcPct val="100000"/>
              </a:lnSpc>
              <a:spcBef>
                <a:spcPts val="0"/>
              </a:spcBef>
              <a:spcAft>
                <a:spcPts val="0"/>
              </a:spcAft>
              <a:buNone/>
            </a:pPr>
            <a:r>
              <a:rPr lang="en" sz="1150" dirty="0">
                <a:solidFill>
                  <a:schemeClr val="accent2"/>
                </a:solidFill>
                <a:latin typeface="Times New Roman" panose="02020603050405020304" pitchFamily="18" charset="0"/>
                <a:ea typeface="Google Sans"/>
                <a:cs typeface="Times New Roman" panose="02020603050405020304" pitchFamily="18" charset="0"/>
                <a:sym typeface="Google Sans"/>
              </a:rPr>
              <a:t>The model performance is high on both training and test sets, suggesting that the model is not over-biased and that the model is not overfit. The model performed better on the test data.</a:t>
            </a:r>
            <a:endParaRPr sz="1150" dirty="0">
              <a:solidFill>
                <a:schemeClr val="accent2"/>
              </a:solidFill>
              <a:latin typeface="Times New Roman" panose="02020603050405020304" pitchFamily="18" charset="0"/>
              <a:ea typeface="Google Sans"/>
              <a:cs typeface="Times New Roman" panose="02020603050405020304" pitchFamily="18" charset="0"/>
              <a:sym typeface="Google Sans"/>
            </a:endParaRPr>
          </a:p>
        </p:txBody>
      </p:sp>
      <p:sp>
        <p:nvSpPr>
          <p:cNvPr id="153" name="Google Shape;153;p8"/>
          <p:cNvSpPr txBox="1"/>
          <p:nvPr/>
        </p:nvSpPr>
        <p:spPr>
          <a:xfrm>
            <a:off x="193425" y="1288250"/>
            <a:ext cx="2802300" cy="1292631"/>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Clr>
                <a:srgbClr val="000000"/>
              </a:buClr>
              <a:buSzPts val="1100"/>
              <a:buFont typeface="Arial"/>
              <a:buNone/>
            </a:pPr>
            <a:r>
              <a:rPr lang="en" sz="1200" dirty="0">
                <a:solidFill>
                  <a:schemeClr val="accent2"/>
                </a:solidFill>
                <a:latin typeface="Times New Roman" panose="02020603050405020304" pitchFamily="18" charset="0"/>
                <a:ea typeface="Google Sans"/>
                <a:cs typeface="Times New Roman" panose="02020603050405020304" pitchFamily="18" charset="0"/>
                <a:sym typeface="Google Sans"/>
              </a:rPr>
              <a:t>The New York City Taxi &amp; Limousine Commission contracted Automatidata to predict taxi cab fares. In this part of the project, the Automatidata data team created the deliverable for the original ask from their client: a regression model.</a:t>
            </a:r>
            <a:endParaRPr sz="1200" dirty="0">
              <a:solidFill>
                <a:schemeClr val="dk2"/>
              </a:solidFill>
              <a:latin typeface="Times New Roman" panose="02020603050405020304" pitchFamily="18" charset="0"/>
              <a:ea typeface="Google Sans"/>
              <a:cs typeface="Times New Roman" panose="02020603050405020304" pitchFamily="18" charset="0"/>
              <a:sym typeface="Google Sans"/>
            </a:endParaRPr>
          </a:p>
        </p:txBody>
      </p:sp>
      <p:sp>
        <p:nvSpPr>
          <p:cNvPr id="154" name="Google Shape;154;p8"/>
          <p:cNvSpPr txBox="1"/>
          <p:nvPr/>
        </p:nvSpPr>
        <p:spPr>
          <a:xfrm>
            <a:off x="211425" y="7834775"/>
            <a:ext cx="3150900" cy="20379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chemeClr val="accent2"/>
              </a:buClr>
              <a:buSzPts val="1200"/>
              <a:buFont typeface="Google Sans"/>
              <a:buChar char="●"/>
            </a:pPr>
            <a:r>
              <a:rPr lang="en" sz="1200" dirty="0">
                <a:solidFill>
                  <a:schemeClr val="accent2"/>
                </a:solidFill>
                <a:latin typeface="Times New Roman" panose="02020603050405020304" pitchFamily="18" charset="0"/>
                <a:ea typeface="Google Sans"/>
                <a:cs typeface="Times New Roman" panose="02020603050405020304" pitchFamily="18" charset="0"/>
                <a:sym typeface="Google Sans"/>
              </a:rPr>
              <a:t>The feature with the greatest effect on fare amount was ride duration, which was not unexpected. The model revealed a mean increase of $7 for each additional minute, however, this is not a reliable benchmark due to high correlation between some features. </a:t>
            </a:r>
            <a:endParaRPr sz="12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457200" lvl="0" indent="-304800" algn="l" rtl="0">
              <a:lnSpc>
                <a:spcPct val="100000"/>
              </a:lnSpc>
              <a:spcBef>
                <a:spcPts val="1000"/>
              </a:spcBef>
              <a:spcAft>
                <a:spcPts val="0"/>
              </a:spcAft>
              <a:buClr>
                <a:schemeClr val="accent2"/>
              </a:buClr>
              <a:buSzPts val="1200"/>
              <a:buFont typeface="Google Sans"/>
              <a:buChar char="●"/>
            </a:pPr>
            <a:r>
              <a:rPr lang="en" sz="1200" dirty="0">
                <a:solidFill>
                  <a:schemeClr val="accent2"/>
                </a:solidFill>
                <a:latin typeface="Times New Roman" panose="02020603050405020304" pitchFamily="18" charset="0"/>
                <a:ea typeface="Google Sans"/>
                <a:cs typeface="Times New Roman" panose="02020603050405020304" pitchFamily="18" charset="0"/>
                <a:sym typeface="Google Sans"/>
              </a:rPr>
              <a:t>Request additional data from under-represented itineraries. </a:t>
            </a:r>
            <a:endParaRPr sz="1200" dirty="0">
              <a:solidFill>
                <a:schemeClr val="accent2"/>
              </a:solidFill>
              <a:latin typeface="Times New Roman" panose="02020603050405020304" pitchFamily="18" charset="0"/>
              <a:ea typeface="Google Sans"/>
              <a:cs typeface="Times New Roman" panose="02020603050405020304" pitchFamily="18" charset="0"/>
              <a:sym typeface="Google Sans"/>
            </a:endParaRPr>
          </a:p>
        </p:txBody>
      </p:sp>
      <p:sp>
        <p:nvSpPr>
          <p:cNvPr id="155" name="Google Shape;155;p8"/>
          <p:cNvSpPr txBox="1"/>
          <p:nvPr/>
        </p:nvSpPr>
        <p:spPr>
          <a:xfrm>
            <a:off x="190350" y="5724300"/>
            <a:ext cx="2802300" cy="1477297"/>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 sz="1200" dirty="0">
                <a:solidFill>
                  <a:schemeClr val="accent2"/>
                </a:solidFill>
                <a:latin typeface="Times New Roman" panose="02020603050405020304" pitchFamily="18" charset="0"/>
                <a:ea typeface="Google Sans"/>
                <a:cs typeface="Times New Roman" panose="02020603050405020304" pitchFamily="18" charset="0"/>
                <a:sym typeface="Google Sans"/>
              </a:rPr>
              <a:t>Imputing outliers optimized the model, specifically in regards to the variables of: fare amount and duration.</a:t>
            </a:r>
            <a:endParaRPr sz="12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0" lvl="0" indent="0" algn="l" rtl="0">
              <a:lnSpc>
                <a:spcPct val="100000"/>
              </a:lnSpc>
              <a:spcBef>
                <a:spcPts val="0"/>
              </a:spcBef>
              <a:spcAft>
                <a:spcPts val="0"/>
              </a:spcAft>
              <a:buNone/>
            </a:pPr>
            <a:endParaRPr sz="12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0" lvl="0" indent="0" algn="l" rtl="0">
              <a:lnSpc>
                <a:spcPct val="100000"/>
              </a:lnSpc>
              <a:spcBef>
                <a:spcPts val="0"/>
              </a:spcBef>
              <a:spcAft>
                <a:spcPts val="0"/>
              </a:spcAft>
              <a:buNone/>
            </a:pPr>
            <a:r>
              <a:rPr lang="en" sz="1200" dirty="0">
                <a:solidFill>
                  <a:schemeClr val="accent2"/>
                </a:solidFill>
                <a:latin typeface="Times New Roman" panose="02020603050405020304" pitchFamily="18" charset="0"/>
                <a:ea typeface="Google Sans"/>
                <a:cs typeface="Times New Roman" panose="02020603050405020304" pitchFamily="18" charset="0"/>
                <a:sym typeface="Google Sans"/>
              </a:rPr>
              <a:t>The linear regression model provides a sound framework for predicting the estimated fare amount for taxi rides.</a:t>
            </a:r>
            <a:endParaRPr sz="1200" dirty="0">
              <a:latin typeface="Times New Roman" panose="02020603050405020304" pitchFamily="18" charset="0"/>
              <a:ea typeface="Google Sans"/>
              <a:cs typeface="Times New Roman" panose="02020603050405020304" pitchFamily="18" charset="0"/>
              <a:sym typeface="Google Sans"/>
            </a:endParaRPr>
          </a:p>
        </p:txBody>
      </p:sp>
      <p:sp>
        <p:nvSpPr>
          <p:cNvPr id="156" name="Google Shape;156;p8"/>
          <p:cNvSpPr txBox="1"/>
          <p:nvPr/>
        </p:nvSpPr>
        <p:spPr>
          <a:xfrm>
            <a:off x="3133625" y="5888400"/>
            <a:ext cx="4203900" cy="149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Model metrics:</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457200" lvl="0" indent="-298450" algn="l" rtl="0">
              <a:spcBef>
                <a:spcPts val="1000"/>
              </a:spcBef>
              <a:spcAft>
                <a:spcPts val="0"/>
              </a:spcAft>
              <a:buClr>
                <a:schemeClr val="accent2"/>
              </a:buClr>
              <a:buSzPts val="1100"/>
              <a:buFont typeface="Google Sans"/>
              <a:buChar char="●"/>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Net model tuning resulted in:</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800100" lvl="1" indent="-184150" algn="l" rtl="0">
              <a:spcBef>
                <a:spcPts val="0"/>
              </a:spcBef>
              <a:spcAft>
                <a:spcPts val="0"/>
              </a:spcAft>
              <a:buClr>
                <a:schemeClr val="accent2"/>
              </a:buClr>
              <a:buSzPts val="1100"/>
              <a:buFont typeface="Google Sans"/>
              <a:buChar char="✓"/>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R^2 0.87, meaning that 86.8% of the variance is described by the model.</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800100" lvl="1" indent="-184150" algn="l" rtl="0">
              <a:spcBef>
                <a:spcPts val="0"/>
              </a:spcBef>
              <a:spcAft>
                <a:spcPts val="0"/>
              </a:spcAft>
              <a:buClr>
                <a:schemeClr val="accent2"/>
              </a:buClr>
              <a:buSzPts val="1100"/>
              <a:buFont typeface="Google Sans"/>
              <a:buChar char="✓"/>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MAE 2.1</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800100" lvl="1" indent="-184150" algn="l" rtl="0">
              <a:spcBef>
                <a:spcPts val="0"/>
              </a:spcBef>
              <a:spcAft>
                <a:spcPts val="0"/>
              </a:spcAft>
              <a:buClr>
                <a:schemeClr val="accent2"/>
              </a:buClr>
              <a:buSzPts val="1100"/>
              <a:buFont typeface="Google Sans"/>
              <a:buChar char="✓"/>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MSE: 14.36</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800100" lvl="1" indent="-184150" algn="l" rtl="0">
              <a:spcBef>
                <a:spcPts val="0"/>
              </a:spcBef>
              <a:spcAft>
                <a:spcPts val="0"/>
              </a:spcAft>
              <a:buClr>
                <a:schemeClr val="accent2"/>
              </a:buClr>
              <a:buSzPts val="1100"/>
              <a:buFont typeface="Google Sans"/>
              <a:buChar char="✓"/>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RMSE 3.8</a:t>
            </a:r>
            <a:endParaRPr sz="1100" dirty="0">
              <a:latin typeface="Times New Roman" panose="02020603050405020304" pitchFamily="18" charset="0"/>
              <a:ea typeface="Google Sans"/>
              <a:cs typeface="Times New Roman" panose="02020603050405020304" pitchFamily="18" charset="0"/>
              <a:sym typeface="Google Sans"/>
            </a:endParaRPr>
          </a:p>
        </p:txBody>
      </p:sp>
      <p:sp>
        <p:nvSpPr>
          <p:cNvPr id="157" name="Google Shape;157;p8"/>
          <p:cNvSpPr txBox="1"/>
          <p:nvPr/>
        </p:nvSpPr>
        <p:spPr>
          <a:xfrm>
            <a:off x="3204725" y="5328325"/>
            <a:ext cx="4132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dirty="0">
                <a:latin typeface="Times New Roman" panose="02020603050405020304" pitchFamily="18" charset="0"/>
                <a:ea typeface="Google Sans"/>
                <a:cs typeface="Times New Roman" panose="02020603050405020304" pitchFamily="18" charset="0"/>
                <a:sym typeface="Google Sans"/>
              </a:rPr>
              <a:t>Alt-text: The scatter plot shows a linear regression model plot illustrating predicted and actual fare amount for taxi cab rides.</a:t>
            </a:r>
            <a:endParaRPr sz="900" dirty="0">
              <a:latin typeface="Times New Roman" panose="02020603050405020304" pitchFamily="18" charset="0"/>
              <a:ea typeface="Google Sans"/>
              <a:cs typeface="Times New Roman" panose="02020603050405020304" pitchFamily="18" charset="0"/>
              <a:sym typeface="Google Sans"/>
            </a:endParaRPr>
          </a:p>
        </p:txBody>
      </p:sp>
      <p:sp>
        <p:nvSpPr>
          <p:cNvPr id="158" name="Google Shape;158;p8"/>
          <p:cNvSpPr txBox="1"/>
          <p:nvPr/>
        </p:nvSpPr>
        <p:spPr>
          <a:xfrm>
            <a:off x="1458300" y="381675"/>
            <a:ext cx="4656000" cy="581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 for the New York</a:t>
            </a:r>
            <a:r>
              <a:rPr lang="en" sz="1200">
                <a:latin typeface="PT Sans Narrow"/>
                <a:ea typeface="PT Sans Narrow"/>
                <a:cs typeface="PT Sans Narrow"/>
                <a:sym typeface="PT Sans Narrow"/>
              </a:rPr>
              <a:t> City</a:t>
            </a:r>
            <a:r>
              <a:rPr lang="en" sz="1200">
                <a:solidFill>
                  <a:srgbClr val="000000"/>
                </a:solidFill>
                <a:latin typeface="PT Sans Narrow"/>
                <a:ea typeface="PT Sans Narrow"/>
                <a:cs typeface="PT Sans Narrow"/>
                <a:sym typeface="PT Sans Narrow"/>
              </a:rPr>
              <a:t> Taxi and Limousine Commission Prepared by </a:t>
            </a:r>
            <a:r>
              <a:rPr lang="en" sz="1200" b="1">
                <a:solidFill>
                  <a:srgbClr val="000000"/>
                </a:solidFill>
                <a:latin typeface="PT Sans Narrow"/>
                <a:ea typeface="PT Sans Narrow"/>
                <a:cs typeface="PT Sans Narrow"/>
                <a:sym typeface="PT Sans Narrow"/>
              </a:rPr>
              <a:t>Automatidata</a:t>
            </a:r>
            <a:endParaRPr sz="1200" b="1">
              <a:solidFill>
                <a:srgbClr val="000000"/>
              </a:solidFill>
              <a:latin typeface="PT Sans Narrow"/>
              <a:ea typeface="PT Sans Narrow"/>
              <a:cs typeface="PT Sans Narrow"/>
              <a:sym typeface="PT Sans Narrow"/>
            </a:endParaRPr>
          </a:p>
        </p:txBody>
      </p:sp>
      <p:sp>
        <p:nvSpPr>
          <p:cNvPr id="159" name="Google Shape;159;p8"/>
          <p:cNvSpPr txBox="1"/>
          <p:nvPr/>
        </p:nvSpPr>
        <p:spPr>
          <a:xfrm>
            <a:off x="3362225" y="7678825"/>
            <a:ext cx="3362700" cy="1605537"/>
          </a:xfrm>
          <a:prstGeom prst="rect">
            <a:avLst/>
          </a:prstGeom>
          <a:noFill/>
          <a:ln>
            <a:noFill/>
          </a:ln>
        </p:spPr>
        <p:txBody>
          <a:bodyPr spcFirstLastPara="1" wrap="square" lIns="91425" tIns="91425" rIns="91425" bIns="91425" anchor="t" anchorCtr="0">
            <a:spAutoFit/>
          </a:bodyPr>
          <a:lstStyle/>
          <a:p>
            <a:pPr marL="457200" lvl="0" indent="-304800" algn="l" rtl="0">
              <a:lnSpc>
                <a:spcPct val="100000"/>
              </a:lnSpc>
              <a:spcBef>
                <a:spcPts val="0"/>
              </a:spcBef>
              <a:spcAft>
                <a:spcPts val="0"/>
              </a:spcAft>
              <a:buClr>
                <a:schemeClr val="accent2"/>
              </a:buClr>
              <a:buSzPts val="1200"/>
              <a:buFont typeface="Google Sans"/>
              <a:buChar char="●"/>
            </a:pPr>
            <a:r>
              <a:rPr lang="en" sz="1200" dirty="0">
                <a:solidFill>
                  <a:schemeClr val="accent2"/>
                </a:solidFill>
                <a:latin typeface="Times New Roman" panose="02020603050405020304" pitchFamily="18" charset="0"/>
                <a:ea typeface="Google Sans"/>
                <a:cs typeface="Times New Roman" panose="02020603050405020304" pitchFamily="18" charset="0"/>
                <a:sym typeface="Google Sans"/>
              </a:rPr>
              <a:t>The New York City Taxi and Limousine commission can use these findings to create an app that allows users (TLC riders) to see the estimated fare before their ride begins.</a:t>
            </a:r>
            <a:endParaRPr sz="12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457200" lvl="0" indent="-304800" algn="l" rtl="0">
              <a:lnSpc>
                <a:spcPct val="100000"/>
              </a:lnSpc>
              <a:spcBef>
                <a:spcPts val="1000"/>
              </a:spcBef>
              <a:spcAft>
                <a:spcPts val="0"/>
              </a:spcAft>
              <a:buClr>
                <a:schemeClr val="accent2"/>
              </a:buClr>
              <a:buSzPts val="1200"/>
              <a:buFont typeface="Google Sans"/>
              <a:buChar char="●"/>
            </a:pPr>
            <a:r>
              <a:rPr lang="en" sz="1200" dirty="0">
                <a:solidFill>
                  <a:schemeClr val="accent2"/>
                </a:solidFill>
                <a:latin typeface="Times New Roman" panose="02020603050405020304" pitchFamily="18" charset="0"/>
                <a:ea typeface="Google Sans"/>
                <a:cs typeface="Times New Roman" panose="02020603050405020304" pitchFamily="18" charset="0"/>
                <a:sym typeface="Google Sans"/>
              </a:rPr>
              <a:t>The model provides a generally strong and reliable fare prediction that can be used in downstream modeling efforts.</a:t>
            </a:r>
            <a:endParaRPr dirty="0">
              <a:latin typeface="Times New Roman" panose="02020603050405020304" pitchFamily="18" charset="0"/>
              <a:cs typeface="Times New Roman" panose="02020603050405020304" pitchFamily="18" charset="0"/>
            </a:endParaRPr>
          </a:p>
        </p:txBody>
      </p:sp>
      <p:pic>
        <p:nvPicPr>
          <p:cNvPr id="160" name="Google Shape;160;p8"/>
          <p:cNvPicPr preferRelativeResize="0"/>
          <p:nvPr/>
        </p:nvPicPr>
        <p:blipFill>
          <a:blip r:embed="rId3">
            <a:alphaModFix/>
          </a:blip>
          <a:stretch>
            <a:fillRect/>
          </a:stretch>
        </p:blipFill>
        <p:spPr>
          <a:xfrm>
            <a:off x="3300525" y="1916912"/>
            <a:ext cx="3666043" cy="3487613"/>
          </a:xfrm>
          <a:prstGeom prst="rect">
            <a:avLst/>
          </a:prstGeom>
          <a:noFill/>
          <a:ln>
            <a:noFill/>
          </a:ln>
        </p:spPr>
      </p:pic>
      <p:sp>
        <p:nvSpPr>
          <p:cNvPr id="161" name="Google Shape;161;p8"/>
          <p:cNvSpPr txBox="1"/>
          <p:nvPr/>
        </p:nvSpPr>
        <p:spPr>
          <a:xfrm>
            <a:off x="3057425" y="993200"/>
            <a:ext cx="4586100" cy="80018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a:latin typeface="Times New Roman" panose="02020603050405020304" pitchFamily="18" charset="0"/>
                <a:ea typeface="Google Sans"/>
                <a:cs typeface="Times New Roman" panose="02020603050405020304" pitchFamily="18" charset="0"/>
                <a:sym typeface="Google Sans"/>
              </a:rPr>
              <a:t>In order to showcase the efficacy of the linear regression model, the Automatidata data team included a scatter plot comparing the predicted and actual  fare amount. This model can be used to predict the fare amount of taxi cab rides with reasonable confidence. The provided notebook exhibits further analysis on the model residuals.</a:t>
            </a:r>
            <a:endParaRPr sz="1000" dirty="0">
              <a:latin typeface="Times New Roman" panose="02020603050405020304" pitchFamily="18" charset="0"/>
              <a:ea typeface="Google Sans"/>
              <a:cs typeface="Times New Roman" panose="02020603050405020304" pitchFamily="18" charset="0"/>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396</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Arial</vt:lpstr>
      <vt:lpstr>Calibri</vt:lpstr>
      <vt:lpstr>PT Sans Narrow</vt:lpstr>
      <vt:lpstr>Google Sans</vt:lpstr>
      <vt:lpstr>Roboto</vt:lpstr>
      <vt:lpstr>Work Sans</vt:lpstr>
      <vt:lpstr>Google Sans SemiBold</vt:lpstr>
      <vt:lpstr>Times New Roman</vt:lpstr>
      <vt:lpstr>Simple Light</vt:lpstr>
      <vt:lpstr>Regression Assumptions After Modeling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Regression Assumptions After Modeling</dc:title>
  <cp:lastModifiedBy>SWAPNIL BUDD</cp:lastModifiedBy>
  <cp:revision>1</cp:revision>
  <dcterms:modified xsi:type="dcterms:W3CDTF">2023-11-19T23:34:13Z</dcterms:modified>
</cp:coreProperties>
</file>